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mic Sans MS" panose="030F0702030302020204" pitchFamily="66" charset="0"/>
      <p:regular r:id="rId14"/>
      <p:bold r:id="rId15"/>
      <p:italic r:id="rId16"/>
      <p:boldItalic r:id="rId17"/>
    </p:embeddedFont>
    <p:embeddedFont>
      <p:font typeface="Lumios Marker" panose="020B0604020202020204" charset="0"/>
      <p:regular r:id="rId18"/>
    </p:embeddedFont>
    <p:embeddedFont>
      <p:font typeface="Mali Bold" panose="020B0604020202020204" charset="-34"/>
      <p:regular r:id="rId19"/>
    </p:embeddedFont>
    <p:embeddedFont>
      <p:font typeface="Montserrat Classic" panose="020B0604020202020204" charset="0"/>
      <p:regular r:id="rId20"/>
    </p:embeddedFont>
    <p:embeddedFont>
      <p:font typeface="Montserrat Classic Bold" panose="020B0604020202020204" charset="0"/>
      <p:regular r:id="rId21"/>
    </p:embeddedFont>
    <p:embeddedFont>
      <p:font typeface="Schoolbell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7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00818" y="-2369878"/>
            <a:ext cx="12886365" cy="1288636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269608" y="5496720"/>
            <a:ext cx="3988475" cy="1410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6"/>
              </a:lnSpc>
            </a:pPr>
            <a:r>
              <a:rPr lang="en-US" sz="8204">
                <a:solidFill>
                  <a:srgbClr val="341751"/>
                </a:solidFill>
                <a:latin typeface="Lumios Marker"/>
              </a:rPr>
              <a:t>Host: Itunu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24583" y="7627203"/>
            <a:ext cx="15834717" cy="1846880"/>
            <a:chOff x="0" y="0"/>
            <a:chExt cx="21112957" cy="2462507"/>
          </a:xfrm>
        </p:grpSpPr>
        <p:sp>
          <p:nvSpPr>
            <p:cNvPr id="5" name="TextBox 5"/>
            <p:cNvSpPr txBox="1"/>
            <p:nvPr/>
          </p:nvSpPr>
          <p:spPr>
            <a:xfrm>
              <a:off x="0" y="-161925"/>
              <a:ext cx="21109468" cy="1626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19"/>
                </a:lnSpc>
              </a:pPr>
              <a:r>
                <a:rPr lang="en-US" sz="2942" spc="647">
                  <a:solidFill>
                    <a:srgbClr val="341751"/>
                  </a:solidFill>
                  <a:latin typeface="Montserrat Classic"/>
                </a:rPr>
                <a:t>ZOOM MEETING ID: 819 6908 3399</a:t>
              </a:r>
            </a:p>
            <a:p>
              <a:pPr algn="ctr">
                <a:lnSpc>
                  <a:spcPts val="5119"/>
                </a:lnSpc>
              </a:pPr>
              <a:r>
                <a:rPr lang="en-US" sz="2942" spc="647">
                  <a:solidFill>
                    <a:srgbClr val="341751"/>
                  </a:solidFill>
                  <a:latin typeface="Montserrat Classic"/>
                </a:rPr>
                <a:t>Passcode: 250342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488" y="1850475"/>
              <a:ext cx="21109468" cy="612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01"/>
                </a:lnSpc>
              </a:pPr>
              <a:r>
                <a:rPr lang="en-US" sz="2356" spc="518">
                  <a:solidFill>
                    <a:srgbClr val="341751"/>
                  </a:solidFill>
                  <a:latin typeface="Montserrat Classic Bold"/>
                </a:rPr>
                <a:t>TIME: EVERY SATURDAY, 11AM EST (5PM LAGOS)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7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19922" y="2382592"/>
            <a:ext cx="13050401" cy="4015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70"/>
              </a:lnSpc>
            </a:pPr>
            <a:r>
              <a:rPr lang="en-US" sz="5693" dirty="0">
                <a:solidFill>
                  <a:srgbClr val="341751"/>
                </a:solidFill>
                <a:latin typeface="Mali Bold"/>
              </a:rPr>
              <a:t>We are bold to declare the good news in </a:t>
            </a:r>
            <a:r>
              <a:rPr lang="en-US" sz="5693" dirty="0" err="1">
                <a:solidFill>
                  <a:srgbClr val="341751"/>
                </a:solidFill>
                <a:latin typeface="Mali Bold"/>
              </a:rPr>
              <a:t>inspite</a:t>
            </a:r>
            <a:r>
              <a:rPr lang="en-US" sz="5693" dirty="0">
                <a:solidFill>
                  <a:srgbClr val="341751"/>
                </a:solidFill>
                <a:latin typeface="Mali Bold"/>
              </a:rPr>
              <a:t> of oppositions</a:t>
            </a:r>
            <a:br>
              <a:rPr lang="en-US" sz="5693" dirty="0">
                <a:solidFill>
                  <a:srgbClr val="341751"/>
                </a:solidFill>
                <a:latin typeface="Mali Bold"/>
              </a:rPr>
            </a:br>
            <a:r>
              <a:rPr lang="en-US" sz="5693" dirty="0">
                <a:solidFill>
                  <a:srgbClr val="341751"/>
                </a:solidFill>
                <a:latin typeface="Mali Bold"/>
              </a:rPr>
              <a:t>We speak as </a:t>
            </a:r>
            <a:r>
              <a:rPr lang="en-US" sz="5693" dirty="0" err="1">
                <a:solidFill>
                  <a:srgbClr val="341751"/>
                </a:solidFill>
                <a:latin typeface="Mali Bold"/>
              </a:rPr>
              <a:t>messagers</a:t>
            </a:r>
            <a:r>
              <a:rPr lang="en-US" sz="5693" dirty="0">
                <a:solidFill>
                  <a:srgbClr val="341751"/>
                </a:solidFill>
                <a:latin typeface="Mali Bold"/>
              </a:rPr>
              <a:t> approved by God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3056009"/>
            <a:ext cx="3723792" cy="377875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519562" y="1219657"/>
            <a:ext cx="8999487" cy="90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sz="5349" dirty="0">
                <a:solidFill>
                  <a:srgbClr val="341751"/>
                </a:solidFill>
                <a:latin typeface="Mali Bold"/>
              </a:rPr>
              <a:t>1 </a:t>
            </a:r>
            <a:r>
              <a:rPr lang="en-US" sz="5349" dirty="0" err="1">
                <a:solidFill>
                  <a:srgbClr val="341751"/>
                </a:solidFill>
                <a:latin typeface="Mali Bold"/>
              </a:rPr>
              <a:t>Thess</a:t>
            </a:r>
            <a:r>
              <a:rPr lang="en-US" sz="5349" dirty="0">
                <a:solidFill>
                  <a:srgbClr val="341751"/>
                </a:solidFill>
                <a:latin typeface="Mali Bold"/>
              </a:rPr>
              <a:t> 2: 2, 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51423" y="6746283"/>
            <a:ext cx="5024035" cy="50240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7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06407" y="-547662"/>
            <a:ext cx="11002039" cy="1024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0"/>
              </a:lnSpc>
            </a:pPr>
            <a:endParaRPr/>
          </a:p>
          <a:p>
            <a:pPr>
              <a:lnSpc>
                <a:spcPts val="9020"/>
              </a:lnSpc>
            </a:pPr>
            <a:endParaRPr/>
          </a:p>
          <a:p>
            <a:pPr marL="2782179" lvl="2" indent="-927393">
              <a:lnSpc>
                <a:spcPts val="9020"/>
              </a:lnSpc>
              <a:buFont typeface="Arial"/>
              <a:buChar char="⚬"/>
            </a:pPr>
            <a:r>
              <a:rPr lang="en-US" sz="6443">
                <a:solidFill>
                  <a:srgbClr val="341751"/>
                </a:solidFill>
                <a:latin typeface="Mali Bold"/>
              </a:rPr>
              <a:t>Read a minimum of a chapter a day in the Bible</a:t>
            </a:r>
          </a:p>
          <a:p>
            <a:pPr marL="2782179" lvl="2" indent="-927393">
              <a:lnSpc>
                <a:spcPts val="9020"/>
              </a:lnSpc>
              <a:buFont typeface="Arial"/>
              <a:buChar char="⚬"/>
            </a:pPr>
            <a:r>
              <a:rPr lang="en-US" sz="6443">
                <a:solidFill>
                  <a:srgbClr val="341751"/>
                </a:solidFill>
                <a:latin typeface="Mali Bold"/>
              </a:rPr>
              <a:t>Pray 15 minutes every day</a:t>
            </a:r>
          </a:p>
          <a:p>
            <a:pPr>
              <a:lnSpc>
                <a:spcPts val="9020"/>
              </a:lnSpc>
            </a:pPr>
            <a:endParaRPr lang="en-US" sz="6443">
              <a:solidFill>
                <a:srgbClr val="341751"/>
              </a:solidFill>
              <a:latin typeface="Mali Bold"/>
            </a:endParaRPr>
          </a:p>
          <a:p>
            <a:pPr>
              <a:lnSpc>
                <a:spcPts val="9020"/>
              </a:lnSpc>
            </a:pPr>
            <a:endParaRPr lang="en-US" sz="6443">
              <a:solidFill>
                <a:srgbClr val="341751"/>
              </a:solidFill>
              <a:latin typeface="Mali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372146">
            <a:off x="-2907950" y="3718260"/>
            <a:ext cx="9504841" cy="430310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8256" y="4437809"/>
            <a:ext cx="7182445" cy="1758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56"/>
              </a:lnSpc>
            </a:pPr>
            <a:r>
              <a:rPr lang="en-US" sz="10254">
                <a:solidFill>
                  <a:srgbClr val="341751"/>
                </a:solidFill>
                <a:latin typeface="Lumios Marker"/>
              </a:rPr>
              <a:t>Plans for the year</a:t>
            </a:r>
          </a:p>
        </p:txBody>
      </p:sp>
      <p:grpSp>
        <p:nvGrpSpPr>
          <p:cNvPr id="5" name="Group 5"/>
          <p:cNvGrpSpPr/>
          <p:nvPr/>
        </p:nvGrpSpPr>
        <p:grpSpPr>
          <a:xfrm rot="1238997">
            <a:off x="12713692" y="7011648"/>
            <a:ext cx="8320091" cy="10124387"/>
            <a:chOff x="0" y="0"/>
            <a:chExt cx="11093455" cy="1349918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6951449" flipH="1" flipV="1">
              <a:off x="-245972" y="3964905"/>
              <a:ext cx="12301828" cy="5569373"/>
            </a:xfrm>
            <a:prstGeom prst="rect">
              <a:avLst/>
            </a:prstGeom>
          </p:spPr>
        </p:pic>
        <p:grpSp>
          <p:nvGrpSpPr>
            <p:cNvPr id="7" name="Group 7"/>
            <p:cNvGrpSpPr/>
            <p:nvPr/>
          </p:nvGrpSpPr>
          <p:grpSpPr>
            <a:xfrm>
              <a:off x="0" y="1704333"/>
              <a:ext cx="967450" cy="967450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9A15"/>
              </a:solidFill>
            </p:spPr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7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57401" y="2333010"/>
            <a:ext cx="15392400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169"/>
              </a:lnSpc>
            </a:pPr>
            <a:r>
              <a:rPr lang="en-US" sz="11864" dirty="0">
                <a:solidFill>
                  <a:srgbClr val="B30F8E"/>
                </a:solidFill>
                <a:latin typeface="Mali Bold"/>
              </a:rPr>
              <a:t>FIRST THESSALONIANS CHAPTER 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5B36E36-0045-437D-BE9B-E70D25FC3F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9939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51423" y="6746283"/>
            <a:ext cx="5024035" cy="502403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8600" y="190500"/>
            <a:ext cx="10286369" cy="763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22222"/>
                </a:solidFill>
                <a:effectLst/>
                <a:latin typeface="Comic Sans MS" panose="030F0702030302020204" pitchFamily="66" charset="0"/>
              </a:rPr>
              <a:t>Paul sent Timothy when he could not go vs 1</a:t>
            </a:r>
          </a:p>
          <a:p>
            <a:pPr algn="l"/>
            <a:endParaRPr lang="en-US" sz="3600" b="0" i="0" dirty="0">
              <a:solidFill>
                <a:srgbClr val="222222"/>
              </a:solidFill>
              <a:effectLst/>
              <a:latin typeface="Comic Sans MS" panose="030F0702030302020204" pitchFamily="66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22222"/>
                </a:solidFill>
                <a:effectLst/>
                <a:latin typeface="Comic Sans MS" panose="030F0702030302020204" pitchFamily="66" charset="0"/>
              </a:rPr>
              <a:t>Timothy to strengthen and encourage their faith vs 2</a:t>
            </a:r>
          </a:p>
          <a:p>
            <a:pPr algn="l"/>
            <a:endParaRPr lang="en-US" sz="3600" b="0" i="0" dirty="0">
              <a:solidFill>
                <a:srgbClr val="222222"/>
              </a:solidFill>
              <a:effectLst/>
              <a:latin typeface="Comic Sans MS" panose="030F0702030302020204" pitchFamily="66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22222"/>
                </a:solidFill>
                <a:effectLst/>
                <a:latin typeface="Comic Sans MS" panose="030F0702030302020204" pitchFamily="66" charset="0"/>
              </a:rPr>
              <a:t>Troubles could distract ones focus from God vs3</a:t>
            </a:r>
          </a:p>
          <a:p>
            <a:pPr algn="l"/>
            <a:endParaRPr lang="en-US" sz="3600" b="0" i="0" dirty="0">
              <a:solidFill>
                <a:srgbClr val="222222"/>
              </a:solidFill>
              <a:effectLst/>
              <a:latin typeface="Comic Sans MS" panose="030F0702030302020204" pitchFamily="66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22222"/>
                </a:solidFill>
                <a:effectLst/>
                <a:latin typeface="Comic Sans MS" panose="030F0702030302020204" pitchFamily="66" charset="0"/>
              </a:rPr>
              <a:t>The  Thessalonians   were advised of the pending troubles vs 5</a:t>
            </a:r>
          </a:p>
          <a:p>
            <a:pPr algn="l"/>
            <a:endParaRPr lang="en-US" sz="3600" b="0" i="0" dirty="0">
              <a:solidFill>
                <a:srgbClr val="222222"/>
              </a:solidFill>
              <a:effectLst/>
              <a:latin typeface="Comic Sans MS" panose="030F0702030302020204" pitchFamily="66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22222"/>
                </a:solidFill>
                <a:effectLst/>
                <a:latin typeface="Comic Sans MS" panose="030F0702030302020204" pitchFamily="66" charset="0"/>
              </a:rPr>
              <a:t>The tempter could get the best of people</a:t>
            </a:r>
          </a:p>
          <a:p>
            <a:pPr>
              <a:lnSpc>
                <a:spcPts val="9328"/>
              </a:lnSpc>
            </a:pPr>
            <a:endParaRPr lang="en-US" sz="3200" dirty="0">
              <a:solidFill>
                <a:srgbClr val="FFFFFF"/>
              </a:solidFill>
              <a:latin typeface="Mali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1423" y="6746283"/>
            <a:ext cx="5024035" cy="50240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696375"/>
            <a:ext cx="8803349" cy="492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US" sz="3200" b="0" i="0" dirty="0">
                <a:solidFill>
                  <a:srgbClr val="222222"/>
                </a:solidFill>
                <a:effectLst/>
                <a:latin typeface="Comic Sans MS" panose="030F0702030302020204" pitchFamily="66" charset="0"/>
              </a:rPr>
              <a:t>imothy returned with good news vs 7</a:t>
            </a:r>
          </a:p>
          <a:p>
            <a:pPr algn="l"/>
            <a:endParaRPr lang="en-US" sz="3200" b="0" i="0" dirty="0">
              <a:solidFill>
                <a:srgbClr val="222222"/>
              </a:solidFill>
              <a:effectLst/>
              <a:latin typeface="Comic Sans MS" panose="030F0702030302020204" pitchFamily="66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22222"/>
                </a:solidFill>
                <a:effectLst/>
                <a:latin typeface="Comic Sans MS" panose="030F0702030302020204" pitchFamily="66" charset="0"/>
              </a:rPr>
              <a:t>The  Thessalonians  remained strong in Faith</a:t>
            </a:r>
          </a:p>
          <a:p>
            <a:pPr algn="l"/>
            <a:endParaRPr lang="en-US" sz="3200" b="0" i="0" dirty="0">
              <a:solidFill>
                <a:srgbClr val="222222"/>
              </a:solidFill>
              <a:effectLst/>
              <a:latin typeface="Comic Sans MS" panose="030F0702030302020204" pitchFamily="66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22222"/>
                </a:solidFill>
                <a:effectLst/>
                <a:latin typeface="Comic Sans MS" panose="030F0702030302020204" pitchFamily="66" charset="0"/>
              </a:rPr>
              <a:t>The  Thessalonians  stood firm in the Lord that gives new life vs 8</a:t>
            </a:r>
          </a:p>
          <a:p>
            <a:pPr algn="l"/>
            <a:endParaRPr lang="en-US" sz="3200" b="0" i="0" dirty="0">
              <a:solidFill>
                <a:srgbClr val="222222"/>
              </a:solidFill>
              <a:effectLst/>
              <a:latin typeface="Comic Sans MS" panose="030F0702030302020204" pitchFamily="66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22222"/>
                </a:solidFill>
                <a:effectLst/>
                <a:latin typeface="Comic Sans MS" panose="030F0702030302020204" pitchFamily="66" charset="0"/>
              </a:rPr>
              <a:t>The well being of other believers should produce Joy vs 9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C421AF82-B1C1-4D14-ACB7-54CBE42CD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68000" y="1562100"/>
            <a:ext cx="6689248" cy="59959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535E379-290C-4984-A8D9-FDFE7C2CA4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354" b="1835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0" y="876300"/>
            <a:ext cx="9459936" cy="503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22222"/>
                </a:solidFill>
                <a:effectLst/>
                <a:latin typeface="Comic Sans MS" panose="030F0702030302020204" pitchFamily="66" charset="0"/>
              </a:rPr>
              <a:t>Paul prays to see the Thessalonians  vs10</a:t>
            </a:r>
            <a:br>
              <a:rPr lang="en-US" sz="3600" b="0" i="0" dirty="0">
                <a:solidFill>
                  <a:srgbClr val="222222"/>
                </a:solidFill>
                <a:effectLst/>
                <a:latin typeface="Comic Sans MS" panose="030F0702030302020204" pitchFamily="66" charset="0"/>
              </a:rPr>
            </a:br>
            <a:endParaRPr lang="en-US" sz="3600" b="0" i="0" dirty="0">
              <a:solidFill>
                <a:srgbClr val="222222"/>
              </a:solidFill>
              <a:effectLst/>
              <a:latin typeface="Comic Sans MS" panose="030F0702030302020204" pitchFamily="66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22222"/>
                </a:solidFill>
                <a:effectLst/>
                <a:latin typeface="Comic Sans MS" panose="030F0702030302020204" pitchFamily="66" charset="0"/>
              </a:rPr>
              <a:t>Prayed that their love for one another will grow and overflow vs 12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b="0" i="0" dirty="0">
              <a:solidFill>
                <a:srgbClr val="222222"/>
              </a:solidFill>
              <a:effectLst/>
              <a:latin typeface="Comic Sans MS" panose="030F0702030302020204" pitchFamily="66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22222"/>
                </a:solidFill>
                <a:effectLst/>
                <a:latin typeface="Comic Sans MS" panose="030F0702030302020204" pitchFamily="66" charset="0"/>
              </a:rPr>
              <a:t>God makes their heart strong and blameless</a:t>
            </a:r>
          </a:p>
          <a:p>
            <a:pPr>
              <a:lnSpc>
                <a:spcPts val="9894"/>
              </a:lnSpc>
            </a:pPr>
            <a:endParaRPr lang="en-US" sz="7067" dirty="0">
              <a:solidFill>
                <a:srgbClr val="341751"/>
              </a:solidFill>
              <a:latin typeface="Mali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7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274684" y="4076400"/>
            <a:ext cx="6207156" cy="454674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077923" y="2156598"/>
            <a:ext cx="7527506" cy="162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74"/>
              </a:lnSpc>
            </a:pPr>
            <a:r>
              <a:rPr lang="en-US" sz="9410">
                <a:solidFill>
                  <a:srgbClr val="000000"/>
                </a:solidFill>
                <a:latin typeface="Schoolbell"/>
              </a:rPr>
              <a:t>Got Questions?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51423" y="6746283"/>
            <a:ext cx="5024035" cy="50240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188</Words>
  <Application>Microsoft Office PowerPoint</Application>
  <PresentationFormat>Custom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Comic Sans MS</vt:lpstr>
      <vt:lpstr>Montserrat Classic</vt:lpstr>
      <vt:lpstr>Calibri</vt:lpstr>
      <vt:lpstr>Mali Bold</vt:lpstr>
      <vt:lpstr>Montserrat Classic Bold</vt:lpstr>
      <vt:lpstr>Arial</vt:lpstr>
      <vt:lpstr>Lumios Marker</vt:lpstr>
      <vt:lpstr>Schoolbell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Plus 9 Kids</dc:title>
  <dc:creator>Itunu</dc:creator>
  <cp:lastModifiedBy>Itunu Aderinwale</cp:lastModifiedBy>
  <cp:revision>4</cp:revision>
  <dcterms:created xsi:type="dcterms:W3CDTF">2006-08-16T00:00:00Z</dcterms:created>
  <dcterms:modified xsi:type="dcterms:W3CDTF">2022-10-01T14:47:57Z</dcterms:modified>
  <dc:identifier>DAEvkpqAdQE</dc:identifier>
</cp:coreProperties>
</file>